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29571F-CD48-482E-9163-DCE6B5B7D92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963DE54-CABE-4A15-8C25-B9FA8563D02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70F21A0-2380-4B27-BA4E-1C7CF37775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74ADF3-5883-44F4-9E39-4F870842F95A}" type="datetime1">
              <a:rPr lang="da-DK"/>
              <a:pPr lvl="0"/>
              <a:t>19-09-2022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7845DE6-22EF-4E15-BF3F-713C3B7790C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3DE872E-963B-44B6-86D1-056A1DFFD8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314187-32DC-4915-A530-481CDF70728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244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158D44-A6AD-424D-AF3B-5B0CCCC5F63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1123CA5-1768-4CD1-9959-1CEDC31A1CD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7133D18-368F-4C14-901D-5A9E4074EFA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A9D932-80E9-4934-AFA6-814177918A94}" type="datetime1">
              <a:rPr lang="da-DK"/>
              <a:pPr lvl="0"/>
              <a:t>19-09-2022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4A06362-DD72-49A5-BC0A-EB702D8203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5E2BD2D-65D5-44B5-B17B-8E6E10B3EE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2BD409-9591-4DDA-B707-DE741CC7354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421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6F1196E-74FB-404F-80A1-44AA1F11EB5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BBA08CE-4488-43D9-AE46-74827787540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CA2643C-9CF6-4BF5-9127-5DB2C8FB2C6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54296B-5911-407D-AC93-64C4024AA75A}" type="datetime1">
              <a:rPr lang="da-DK"/>
              <a:pPr lvl="0"/>
              <a:t>19-09-2022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EE3735-355E-4616-971F-138474BF5D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0824E68-89AF-41A7-BFE4-DAD287AC78C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20D312-AB75-4169-A84E-1FC4D32379B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278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F8DB8-CDC0-4F16-883E-9FDC9383602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B200607-0D1F-4EF4-A4EB-F50E818AD23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6DDD94-114E-4774-ADDB-A06DBD615BB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964A2D-D2F6-42CB-9116-7076F5B84815}" type="datetime1">
              <a:rPr lang="da-DK"/>
              <a:pPr lvl="0"/>
              <a:t>19-09-2022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8C97E57-119B-4B93-B94C-462115BD3C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FAD0ED0-0EA9-4BCF-B13A-1F720BDBD1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250AA0-7E81-42DE-ADF0-0568FE32C2F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203625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4B06BF-6207-4D0D-9E01-B4C88FE24C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061AEB2-5F24-42D4-BBE0-4A9DA7E8C7E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37E6EC3-3D76-40D5-9A7B-691F91345DD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A1F9E8-F20D-41F1-B6E3-F893071F5847}" type="datetime1">
              <a:rPr lang="da-DK"/>
              <a:pPr lvl="0"/>
              <a:t>19-09-2022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CABC355-CDB5-4820-8C47-538C617D1C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28089F7-8079-49AC-87AC-2B525D92CE1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E76315-A5F8-4D53-BFA2-FB6686A761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872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5C68F-FCA3-4F98-8F6C-2BB768633E9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4521AC8-C49F-46D6-A789-4BE3007A85B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DE1022E-6A9D-4E93-A1AF-0EAEFF4FD1B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A19B2FA-DBB2-42D2-BBD8-5A27F0FFFD5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939635-5122-4BC3-A047-7B0738796A5E}" type="datetime1">
              <a:rPr lang="da-DK"/>
              <a:pPr lvl="0"/>
              <a:t>19-09-2022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921BB54-BE79-484A-B361-B40290D15AC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CDD5CCB-BB3A-4DC7-B2BD-6CADF9BF8D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701D94-862F-4BFB-B229-41829A1566E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022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42691-1DA5-4D02-863F-534FEC0780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974D2B8-2E45-4A20-BEC8-0498ECA0C9C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5F97AEA-9AC7-4FFF-B8FA-F719A2DD4E6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5596AEC-DB20-4E6E-8809-CBBC05CA0DD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26CEDB9-842A-410B-A594-AA4D5DB74136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E94669A-81AF-4A2B-B43D-9FA314CD585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3FF471-65EB-4A94-A3F2-91E5A1379531}" type="datetime1">
              <a:rPr lang="da-DK"/>
              <a:pPr lvl="0"/>
              <a:t>19-09-2022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7B2CF04-6D14-4BF6-8053-71D34F0E320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4EBF8A6-DC30-436D-80A9-7A4FBCD1CC5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7D530D-9C19-4844-9778-089A19AA80B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09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704A5A-452A-42A3-9ED5-D3AED6C723C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3EB5692-6017-4F5F-BBE5-1E7111FEAD8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EE2EFE-F59F-4D3B-A2BE-B6B67B7D7E34}" type="datetime1">
              <a:rPr lang="da-DK"/>
              <a:pPr lvl="0"/>
              <a:t>19-09-2022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1D80C94-0E07-430A-9009-9A83B71A31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34814A9-FF1F-4FDE-80CF-471C0C4652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AA22C4-5AC8-49F6-AEB5-1474B160BB1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520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CDFC2DE-CDB2-4DF5-970D-350D0AAFF95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01DD03-0F46-4FA4-B883-7DD925EF010B}" type="datetime1">
              <a:rPr lang="da-DK"/>
              <a:pPr lvl="0"/>
              <a:t>19-09-2022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BF06CD1-EEB1-43C1-B701-88FF4A6D36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F3AEF9A-CE4F-47CB-B2CA-35B065E949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AB0320-48EC-43EB-AA2D-698BE3B10D4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922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4B9B21-D059-49A9-B759-DC908D20AC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3EEA6CA-81F9-42AF-9D9A-3CA53A9CC6B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1C4BA0A-2418-4C3D-BC42-37E90B498E9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3882219-261A-41FE-9465-9C01B21E6D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CE4561-FD12-4BA1-9FE9-4D0BBAF7AC9F}" type="datetime1">
              <a:rPr lang="da-DK"/>
              <a:pPr lvl="0"/>
              <a:t>19-09-2022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06A5C73-9D14-4CDA-98A1-607C5790E87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D5D0946-F57F-4123-8A2C-77CD0EB414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4C92D3-10D1-4EBE-8329-5DD89A5BA23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339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78776E-F36D-4A23-BCEE-8613E7D8EA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21FBD1A-92D5-4B57-936F-886C6342608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9C395E4-D261-4470-BF31-8B4C9D91EB2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9A66992-524E-43CF-9905-93FE31AF218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AA229D-B92F-4359-9ECF-6517CEB9980B}" type="datetime1">
              <a:rPr lang="da-DK"/>
              <a:pPr lvl="0"/>
              <a:t>19-09-2022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2A8D166-9670-4220-A3CD-47351FF7FE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4891200-984F-4FF8-BCF6-BB9E6CFBC1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A9EEAE-7EEE-4959-9ADC-A98E11CAD62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369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A008F5D-2989-4C6E-BB93-851F117792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745E2B4-99DE-451D-B174-3BDB39D5E49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B98B6CF-4C9C-43BB-B426-A8CFE835961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A0F75CA-8014-40CF-BCEC-6867FC48DAA3}" type="datetime1">
              <a:rPr lang="da-DK"/>
              <a:pPr lvl="0"/>
              <a:t>19-09-2022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AF76DD4-84B8-4154-82B2-F083F7E2074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45E87C1-50F8-4325-82FA-F1EFFE32EF0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19E62D0-03DC-4EA8-9DEC-C6BDC42C46D5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a-DK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a-DK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8">
            <a:extLst>
              <a:ext uri="{FF2B5EF4-FFF2-40B4-BE49-F238E27FC236}">
                <a16:creationId xmlns:a16="http://schemas.microsoft.com/office/drawing/2014/main" id="{AE89F6C7-697B-434F-94E8-95D25E84E3C7}"/>
              </a:ext>
            </a:extLst>
          </p:cNvPr>
          <p:cNvGrpSpPr/>
          <p:nvPr/>
        </p:nvGrpSpPr>
        <p:grpSpPr>
          <a:xfrm>
            <a:off x="2405466" y="2547338"/>
            <a:ext cx="2773996" cy="1933050"/>
            <a:chOff x="3311464" y="3385538"/>
            <a:chExt cx="2773996" cy="1933050"/>
          </a:xfrm>
        </p:grpSpPr>
        <p:sp>
          <p:nvSpPr>
            <p:cNvPr id="3" name="Ellipse 19">
              <a:extLst>
                <a:ext uri="{FF2B5EF4-FFF2-40B4-BE49-F238E27FC236}">
                  <a16:creationId xmlns:a16="http://schemas.microsoft.com/office/drawing/2014/main" id="{FC9086D8-1DF8-4A6B-B928-186157CC621A}"/>
                </a:ext>
              </a:extLst>
            </p:cNvPr>
            <p:cNvSpPr/>
            <p:nvPr/>
          </p:nvSpPr>
          <p:spPr>
            <a:xfrm rot="16917908">
              <a:off x="3731937" y="2965065"/>
              <a:ext cx="1933050" cy="2773996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3399"/>
                </a:gs>
                <a:gs pos="100000">
                  <a:srgbClr val="FF3399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4" name="Ellipse 20">
              <a:extLst>
                <a:ext uri="{FF2B5EF4-FFF2-40B4-BE49-F238E27FC236}">
                  <a16:creationId xmlns:a16="http://schemas.microsoft.com/office/drawing/2014/main" id="{00C1C5B3-4F2E-4062-9D32-39AB66AD2ABF}"/>
                </a:ext>
              </a:extLst>
            </p:cNvPr>
            <p:cNvSpPr/>
            <p:nvPr/>
          </p:nvSpPr>
          <p:spPr>
            <a:xfrm>
              <a:off x="3540278" y="3675659"/>
              <a:ext cx="2312215" cy="155298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a-DK" sz="1200" b="1" u="sng" dirty="0">
                  <a:solidFill>
                    <a:srgbClr val="767171"/>
                  </a:solidFill>
                  <a:latin typeface="Calibri"/>
                </a:rPr>
                <a:t>MEDLEMSREKRUTTERING</a:t>
              </a:r>
              <a:endParaRPr lang="da-DK" sz="1200" b="1" i="0" u="sng" strike="noStrike" kern="1200" cap="none" spc="0" baseline="0" dirty="0">
                <a:solidFill>
                  <a:srgbClr val="767171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a-DK" sz="1400" kern="0" dirty="0">
                  <a:solidFill>
                    <a:srgbClr val="000000"/>
                  </a:solidFill>
                  <a:latin typeface="Calibri"/>
                </a:rPr>
                <a:t>Fastholde og øge medlemstal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a-DK" sz="1400" kern="0" dirty="0">
                  <a:solidFill>
                    <a:srgbClr val="000000"/>
                  </a:solidFill>
                  <a:latin typeface="Calibri"/>
                </a:rPr>
                <a:t>Målrettede initiativer Lokale indsatser</a:t>
              </a:r>
              <a:endParaRPr lang="da-DK" sz="1400" b="0" i="0" u="none" strike="noStrike" kern="1200" cap="none" spc="0" baseline="0" dirty="0">
                <a:solidFill>
                  <a:srgbClr val="767171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0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0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sng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6" name="Ellipse 21">
            <a:extLst>
              <a:ext uri="{FF2B5EF4-FFF2-40B4-BE49-F238E27FC236}">
                <a16:creationId xmlns:a16="http://schemas.microsoft.com/office/drawing/2014/main" id="{EB5832A5-BA2D-455E-B8C7-8BB8B8E4A120}"/>
              </a:ext>
            </a:extLst>
          </p:cNvPr>
          <p:cNvSpPr/>
          <p:nvPr/>
        </p:nvSpPr>
        <p:spPr>
          <a:xfrm>
            <a:off x="6880705" y="2556991"/>
            <a:ext cx="3010799" cy="18727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gradFill>
            <a:gsLst>
              <a:gs pos="0">
                <a:srgbClr val="FF3399"/>
              </a:gs>
              <a:gs pos="100000">
                <a:srgbClr val="FF3399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grpSp>
        <p:nvGrpSpPr>
          <p:cNvPr id="8" name="Gruppe 17">
            <a:extLst>
              <a:ext uri="{FF2B5EF4-FFF2-40B4-BE49-F238E27FC236}">
                <a16:creationId xmlns:a16="http://schemas.microsoft.com/office/drawing/2014/main" id="{EF52603D-49C3-4EBA-9633-E9CA83502560}"/>
              </a:ext>
            </a:extLst>
          </p:cNvPr>
          <p:cNvGrpSpPr/>
          <p:nvPr/>
        </p:nvGrpSpPr>
        <p:grpSpPr>
          <a:xfrm>
            <a:off x="2760738" y="375909"/>
            <a:ext cx="2632822" cy="2324130"/>
            <a:chOff x="2760738" y="375909"/>
            <a:chExt cx="2632822" cy="2324130"/>
          </a:xfrm>
        </p:grpSpPr>
        <p:sp>
          <p:nvSpPr>
            <p:cNvPr id="9" name="Ellipse 23">
              <a:extLst>
                <a:ext uri="{FF2B5EF4-FFF2-40B4-BE49-F238E27FC236}">
                  <a16:creationId xmlns:a16="http://schemas.microsoft.com/office/drawing/2014/main" id="{08340509-0BB6-4CFF-BA3D-B4B61A28E459}"/>
                </a:ext>
              </a:extLst>
            </p:cNvPr>
            <p:cNvSpPr/>
            <p:nvPr/>
          </p:nvSpPr>
          <p:spPr>
            <a:xfrm>
              <a:off x="2760738" y="375909"/>
              <a:ext cx="2632822" cy="232413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3399"/>
                </a:gs>
                <a:gs pos="100000">
                  <a:srgbClr val="FF3399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0" name="Ellipse 24">
              <a:extLst>
                <a:ext uri="{FF2B5EF4-FFF2-40B4-BE49-F238E27FC236}">
                  <a16:creationId xmlns:a16="http://schemas.microsoft.com/office/drawing/2014/main" id="{B908F87F-7A21-419D-8053-BCA47E56413D}"/>
                </a:ext>
              </a:extLst>
            </p:cNvPr>
            <p:cNvSpPr/>
            <p:nvPr/>
          </p:nvSpPr>
          <p:spPr>
            <a:xfrm>
              <a:off x="2976531" y="677713"/>
              <a:ext cx="2246049" cy="1982693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71999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a-DK" sz="1200" b="1" i="0" u="sng" strike="noStrike" kern="0" cap="none" spc="0" baseline="0" dirty="0">
                  <a:solidFill>
                    <a:srgbClr val="767171"/>
                  </a:solidFill>
                  <a:uFillTx/>
                  <a:latin typeface="Calibri"/>
                </a:rPr>
                <a:t>ARBEJDSTIDSAFTALER 0-6 ÅR</a:t>
              </a:r>
              <a:endParaRPr lang="da-DK" sz="1200" b="1" i="0" u="sng" strike="noStrike" kern="1200" cap="none" spc="0" baseline="0" dirty="0">
                <a:solidFill>
                  <a:srgbClr val="767171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0" i="0" u="none" strike="noStrike" kern="1200" cap="none" spc="0" baseline="0" dirty="0">
                <a:solidFill>
                  <a:srgbClr val="767171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a-DK" sz="1400" kern="0" dirty="0">
                  <a:solidFill>
                    <a:srgbClr val="000000"/>
                  </a:solidFill>
                  <a:latin typeface="Calibri"/>
                </a:rPr>
                <a:t>Bedre tid til forberedelse, faglig kvalitet. Kobler sig til pædagogandele</a:t>
              </a:r>
              <a:endParaRPr lang="da-DK" sz="1400" b="0" i="0" u="none" strike="noStrike" kern="1200" cap="none" spc="0" baseline="0" dirty="0">
                <a:solidFill>
                  <a:srgbClr val="767171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0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0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sng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grpSp>
        <p:nvGrpSpPr>
          <p:cNvPr id="11" name="Gruppe 20">
            <a:extLst>
              <a:ext uri="{FF2B5EF4-FFF2-40B4-BE49-F238E27FC236}">
                <a16:creationId xmlns:a16="http://schemas.microsoft.com/office/drawing/2014/main" id="{BB1F08BA-EB5A-4EF9-BF59-07672CA7C4B5}"/>
              </a:ext>
            </a:extLst>
          </p:cNvPr>
          <p:cNvGrpSpPr/>
          <p:nvPr/>
        </p:nvGrpSpPr>
        <p:grpSpPr>
          <a:xfrm>
            <a:off x="5209638" y="178957"/>
            <a:ext cx="2771994" cy="1980800"/>
            <a:chOff x="6078318" y="178957"/>
            <a:chExt cx="2771994" cy="1980800"/>
          </a:xfrm>
        </p:grpSpPr>
        <p:sp>
          <p:nvSpPr>
            <p:cNvPr id="12" name="Ellipse 25">
              <a:extLst>
                <a:ext uri="{FF2B5EF4-FFF2-40B4-BE49-F238E27FC236}">
                  <a16:creationId xmlns:a16="http://schemas.microsoft.com/office/drawing/2014/main" id="{A0B50262-A4CF-422B-9909-9904DD31AF75}"/>
                </a:ext>
              </a:extLst>
            </p:cNvPr>
            <p:cNvSpPr/>
            <p:nvPr/>
          </p:nvSpPr>
          <p:spPr>
            <a:xfrm>
              <a:off x="6078318" y="178957"/>
              <a:ext cx="2771994" cy="198080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3399"/>
                </a:gs>
                <a:gs pos="100000">
                  <a:srgbClr val="FF3399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3" name="Ellipse 26">
              <a:extLst>
                <a:ext uri="{FF2B5EF4-FFF2-40B4-BE49-F238E27FC236}">
                  <a16:creationId xmlns:a16="http://schemas.microsoft.com/office/drawing/2014/main" id="{AE74D401-1623-4B64-A6B5-C5291F1663B3}"/>
                </a:ext>
              </a:extLst>
            </p:cNvPr>
            <p:cNvSpPr/>
            <p:nvPr/>
          </p:nvSpPr>
          <p:spPr>
            <a:xfrm>
              <a:off x="6300446" y="248942"/>
              <a:ext cx="2497198" cy="1689811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71999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a-DK" sz="1200" b="1" u="sng" dirty="0">
                  <a:solidFill>
                    <a:srgbClr val="767171"/>
                  </a:solidFill>
                  <a:latin typeface="Calibri"/>
                </a:rPr>
                <a:t>SENIORAFTALER</a:t>
              </a:r>
              <a:endParaRPr lang="da-DK" sz="1200" b="1" i="0" u="sng" strike="noStrike" kern="1200" cap="none" spc="0" baseline="0" dirty="0">
                <a:solidFill>
                  <a:srgbClr val="767171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0" i="0" u="none" strike="noStrike" kern="1200" cap="none" spc="0" baseline="0" dirty="0">
                <a:solidFill>
                  <a:srgbClr val="767171"/>
                </a:solidFill>
                <a:uFillTx/>
                <a:latin typeface="Calibri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a-DK" sz="1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Kampagne </a:t>
              </a:r>
              <a:r>
                <a:rPr lang="da-DK" sz="1400" dirty="0">
                  <a:solidFill>
                    <a:srgbClr val="000000"/>
                  </a:solidFill>
                  <a:latin typeface="Calibri"/>
                </a:rPr>
                <a:t>for bedre senioraftaler og </a:t>
              </a:r>
              <a:r>
                <a:rPr lang="da-DK" sz="1400" dirty="0" err="1">
                  <a:solidFill>
                    <a:srgbClr val="000000"/>
                  </a:solidFill>
                  <a:latin typeface="Calibri"/>
                </a:rPr>
                <a:t>infor-mation</a:t>
              </a:r>
              <a:r>
                <a:rPr lang="da-DK" sz="1400" dirty="0">
                  <a:solidFill>
                    <a:srgbClr val="000000"/>
                  </a:solidFill>
                  <a:latin typeface="Calibri"/>
                </a:rPr>
                <a:t> om </a:t>
              </a:r>
              <a:r>
                <a:rPr lang="da-DK" sz="1400" dirty="0" err="1">
                  <a:solidFill>
                    <a:srgbClr val="000000"/>
                  </a:solidFill>
                  <a:latin typeface="Calibri"/>
                </a:rPr>
                <a:t>mulig-hederne</a:t>
              </a:r>
              <a:r>
                <a:rPr lang="da-DK" sz="1400" dirty="0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lang="da-DK" sz="1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målrettet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a-DK" sz="1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               </a:t>
              </a:r>
              <a:r>
                <a:rPr lang="da-DK" sz="1400" dirty="0">
                  <a:solidFill>
                    <a:srgbClr val="000000"/>
                  </a:solidFill>
                  <a:latin typeface="Calibri"/>
                </a:rPr>
                <a:t>medlemmer</a:t>
              </a:r>
              <a:r>
                <a:rPr lang="da-DK" sz="1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0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0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sng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14" name="Tekstfelt 27">
            <a:extLst>
              <a:ext uri="{FF2B5EF4-FFF2-40B4-BE49-F238E27FC236}">
                <a16:creationId xmlns:a16="http://schemas.microsoft.com/office/drawing/2014/main" id="{BF1655F3-9DBB-427E-86AA-9AC4068AED54}"/>
              </a:ext>
            </a:extLst>
          </p:cNvPr>
          <p:cNvSpPr txBox="1"/>
          <p:nvPr/>
        </p:nvSpPr>
        <p:spPr>
          <a:xfrm>
            <a:off x="10521753" y="40453"/>
            <a:ext cx="2289840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 dirty="0">
                <a:solidFill>
                  <a:srgbClr val="767171"/>
                </a:solidFill>
                <a:uFillTx/>
                <a:latin typeface="Calibri"/>
              </a:rPr>
              <a:t>Opdateret 1.september 2022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 dirty="0">
                <a:solidFill>
                  <a:srgbClr val="767171"/>
                </a:solidFill>
                <a:uFillTx/>
                <a:latin typeface="Calibri"/>
              </a:rPr>
              <a:t>BUPL Fyns Bestyrelse</a:t>
            </a:r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00C15721-F5E5-4E4C-91E5-E2B25AA8069C}"/>
              </a:ext>
            </a:extLst>
          </p:cNvPr>
          <p:cNvGrpSpPr/>
          <p:nvPr/>
        </p:nvGrpSpPr>
        <p:grpSpPr>
          <a:xfrm>
            <a:off x="4636830" y="1584252"/>
            <a:ext cx="2632822" cy="2171837"/>
            <a:chOff x="4636830" y="1584252"/>
            <a:chExt cx="2632822" cy="2171837"/>
          </a:xfrm>
        </p:grpSpPr>
        <p:sp>
          <p:nvSpPr>
            <p:cNvPr id="17" name="Ellipse 14">
              <a:extLst>
                <a:ext uri="{FF2B5EF4-FFF2-40B4-BE49-F238E27FC236}">
                  <a16:creationId xmlns:a16="http://schemas.microsoft.com/office/drawing/2014/main" id="{5A365E57-0B02-445C-A0B3-7AA2B6DB1628}"/>
                </a:ext>
              </a:extLst>
            </p:cNvPr>
            <p:cNvSpPr/>
            <p:nvPr/>
          </p:nvSpPr>
          <p:spPr>
            <a:xfrm>
              <a:off x="4636830" y="1584252"/>
              <a:ext cx="2632822" cy="217183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FF3399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8" name="Tekstfelt 30">
              <a:extLst>
                <a:ext uri="{FF2B5EF4-FFF2-40B4-BE49-F238E27FC236}">
                  <a16:creationId xmlns:a16="http://schemas.microsoft.com/office/drawing/2014/main" id="{E9BA843C-7DDE-4339-834C-498723D15531}"/>
                </a:ext>
              </a:extLst>
            </p:cNvPr>
            <p:cNvSpPr txBox="1"/>
            <p:nvPr/>
          </p:nvSpPr>
          <p:spPr>
            <a:xfrm>
              <a:off x="4727923" y="1988527"/>
              <a:ext cx="2490551" cy="145847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27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a-DK" sz="2000" b="1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</a:rPr>
                <a:t>BUPL Fyns </a:t>
              </a:r>
            </a:p>
            <a:p>
              <a:pPr marL="0" marR="0" lvl="0" indent="0" algn="ctr" defTabSz="914400" rtl="0" fontAlgn="auto" hangingPunct="1">
                <a:lnSpc>
                  <a:spcPts val="27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a-DK" sz="2000" b="1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</a:rPr>
                <a:t>dynamiske arbejdsgrundlag</a:t>
              </a:r>
            </a:p>
            <a:p>
              <a:pPr marL="0" marR="0" lvl="0" indent="0" algn="ctr" defTabSz="914400" rtl="0" fontAlgn="auto" hangingPunct="1">
                <a:lnSpc>
                  <a:spcPts val="27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a-DK" sz="2000" b="1" dirty="0">
                  <a:solidFill>
                    <a:srgbClr val="FFFFFF"/>
                  </a:solidFill>
                  <a:latin typeface="Calibri"/>
                </a:rPr>
                <a:t>2022-2024</a:t>
              </a:r>
              <a:endParaRPr lang="da-DK" sz="20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19" name="Kombinationstegning: figur 24">
            <a:extLst>
              <a:ext uri="{FF2B5EF4-FFF2-40B4-BE49-F238E27FC236}">
                <a16:creationId xmlns:a16="http://schemas.microsoft.com/office/drawing/2014/main" id="{9BD5119E-7B94-40BE-8B8E-8CCE6762E633}"/>
              </a:ext>
            </a:extLst>
          </p:cNvPr>
          <p:cNvSpPr/>
          <p:nvPr/>
        </p:nvSpPr>
        <p:spPr>
          <a:xfrm>
            <a:off x="6625385" y="3946358"/>
            <a:ext cx="1161882" cy="269881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14400"/>
              <a:gd name="f7" fmla="val 1026695"/>
              <a:gd name="f8" fmla="val 397042"/>
              <a:gd name="f9" fmla="val 294105"/>
              <a:gd name="f10" fmla="val 794084"/>
              <a:gd name="f11" fmla="val 588211"/>
              <a:gd name="f12" fmla="+- 0 0 -90"/>
              <a:gd name="f13" fmla="*/ f3 1 914400"/>
              <a:gd name="f14" fmla="*/ f4 1 1026695"/>
              <a:gd name="f15" fmla="+- f7 0 f5"/>
              <a:gd name="f16" fmla="+- f6 0 f5"/>
              <a:gd name="f17" fmla="*/ f12 f0 1"/>
              <a:gd name="f18" fmla="*/ f16 1 914400"/>
              <a:gd name="f19" fmla="*/ f15 1 1026695"/>
              <a:gd name="f20" fmla="*/ 0 f16 1"/>
              <a:gd name="f21" fmla="*/ 0 f15 1"/>
              <a:gd name="f22" fmla="*/ 914400 f16 1"/>
              <a:gd name="f23" fmla="*/ 1026695 f15 1"/>
              <a:gd name="f24" fmla="*/ f17 1 f2"/>
              <a:gd name="f25" fmla="*/ f20 1 914400"/>
              <a:gd name="f26" fmla="*/ f21 1 1026695"/>
              <a:gd name="f27" fmla="*/ f22 1 914400"/>
              <a:gd name="f28" fmla="*/ f23 1 1026695"/>
              <a:gd name="f29" fmla="*/ f5 1 f18"/>
              <a:gd name="f30" fmla="*/ f6 1 f18"/>
              <a:gd name="f31" fmla="*/ f5 1 f19"/>
              <a:gd name="f32" fmla="*/ f7 1 f19"/>
              <a:gd name="f33" fmla="+- f24 0 f1"/>
              <a:gd name="f34" fmla="*/ f25 1 f18"/>
              <a:gd name="f35" fmla="*/ f26 1 f19"/>
              <a:gd name="f36" fmla="*/ f27 1 f18"/>
              <a:gd name="f37" fmla="*/ f28 1 f19"/>
              <a:gd name="f38" fmla="*/ f29 f13 1"/>
              <a:gd name="f39" fmla="*/ f30 f13 1"/>
              <a:gd name="f40" fmla="*/ f32 f14 1"/>
              <a:gd name="f41" fmla="*/ f31 f14 1"/>
              <a:gd name="f42" fmla="*/ f34 f13 1"/>
              <a:gd name="f43" fmla="*/ f35 f14 1"/>
              <a:gd name="f44" fmla="*/ f36 f13 1"/>
              <a:gd name="f45" fmla="*/ f37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42" y="f43"/>
              </a:cxn>
              <a:cxn ang="f33">
                <a:pos x="f44" y="f45"/>
              </a:cxn>
            </a:cxnLst>
            <a:rect l="f38" t="f41" r="f39" b="f40"/>
            <a:pathLst>
              <a:path w="914400" h="1026695">
                <a:moveTo>
                  <a:pt x="f5" y="f5"/>
                </a:moveTo>
                <a:cubicBezTo>
                  <a:pt x="f8" y="f9"/>
                  <a:pt x="f10" y="f11"/>
                  <a:pt x="f6" y="f7"/>
                </a:cubicBezTo>
              </a:path>
            </a:pathLst>
          </a:custGeom>
          <a:noFill/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0" name="Kombinationstegning: figur 25">
            <a:extLst>
              <a:ext uri="{FF2B5EF4-FFF2-40B4-BE49-F238E27FC236}">
                <a16:creationId xmlns:a16="http://schemas.microsoft.com/office/drawing/2014/main" id="{4A8359FE-4655-4D0D-A7C9-34CD39716EF5}"/>
              </a:ext>
            </a:extLst>
          </p:cNvPr>
          <p:cNvSpPr/>
          <p:nvPr/>
        </p:nvSpPr>
        <p:spPr>
          <a:xfrm>
            <a:off x="6801855" y="3850108"/>
            <a:ext cx="3416966" cy="285549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416968"/>
              <a:gd name="f7" fmla="val 2855495"/>
              <a:gd name="f8" fmla="val 741947"/>
              <a:gd name="f9" fmla="val 291431"/>
              <a:gd name="f10" fmla="val 1483894"/>
              <a:gd name="f11" fmla="val 582863"/>
              <a:gd name="f12" fmla="val 2053389"/>
              <a:gd name="f13" fmla="val 1058779"/>
              <a:gd name="f14" fmla="val 2622884"/>
              <a:gd name="f15" fmla="val 1534695"/>
              <a:gd name="f16" fmla="+- 0 0 -90"/>
              <a:gd name="f17" fmla="*/ f3 1 3416968"/>
              <a:gd name="f18" fmla="*/ f4 1 2855495"/>
              <a:gd name="f19" fmla="+- f7 0 f5"/>
              <a:gd name="f20" fmla="+- f6 0 f5"/>
              <a:gd name="f21" fmla="*/ f16 f0 1"/>
              <a:gd name="f22" fmla="*/ f20 1 3416968"/>
              <a:gd name="f23" fmla="*/ f19 1 2855495"/>
              <a:gd name="f24" fmla="*/ 0 f20 1"/>
              <a:gd name="f25" fmla="*/ 0 f19 1"/>
              <a:gd name="f26" fmla="*/ 2053389 f20 1"/>
              <a:gd name="f27" fmla="*/ 1058779 f19 1"/>
              <a:gd name="f28" fmla="*/ 3416968 f20 1"/>
              <a:gd name="f29" fmla="*/ 2855495 f19 1"/>
              <a:gd name="f30" fmla="*/ f21 1 f2"/>
              <a:gd name="f31" fmla="*/ f24 1 3416968"/>
              <a:gd name="f32" fmla="*/ f25 1 2855495"/>
              <a:gd name="f33" fmla="*/ f26 1 3416968"/>
              <a:gd name="f34" fmla="*/ f27 1 2855495"/>
              <a:gd name="f35" fmla="*/ f28 1 3416968"/>
              <a:gd name="f36" fmla="*/ f29 1 2855495"/>
              <a:gd name="f37" fmla="*/ f5 1 f22"/>
              <a:gd name="f38" fmla="*/ f6 1 f22"/>
              <a:gd name="f39" fmla="*/ f5 1 f23"/>
              <a:gd name="f40" fmla="*/ f7 1 f23"/>
              <a:gd name="f41" fmla="+- f30 0 f1"/>
              <a:gd name="f42" fmla="*/ f31 1 f22"/>
              <a:gd name="f43" fmla="*/ f32 1 f23"/>
              <a:gd name="f44" fmla="*/ f33 1 f22"/>
              <a:gd name="f45" fmla="*/ f34 1 f23"/>
              <a:gd name="f46" fmla="*/ f35 1 f22"/>
              <a:gd name="f47" fmla="*/ f36 1 f23"/>
              <a:gd name="f48" fmla="*/ f37 f17 1"/>
              <a:gd name="f49" fmla="*/ f38 f17 1"/>
              <a:gd name="f50" fmla="*/ f40 f18 1"/>
              <a:gd name="f51" fmla="*/ f39 f18 1"/>
              <a:gd name="f52" fmla="*/ f42 f17 1"/>
              <a:gd name="f53" fmla="*/ f43 f18 1"/>
              <a:gd name="f54" fmla="*/ f44 f17 1"/>
              <a:gd name="f55" fmla="*/ f45 f18 1"/>
              <a:gd name="f56" fmla="*/ f46 f17 1"/>
              <a:gd name="f57" fmla="*/ f4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1">
                <a:pos x="f52" y="f53"/>
              </a:cxn>
              <a:cxn ang="f41">
                <a:pos x="f54" y="f55"/>
              </a:cxn>
              <a:cxn ang="f41">
                <a:pos x="f56" y="f57"/>
              </a:cxn>
              <a:cxn ang="f41">
                <a:pos x="f56" y="f57"/>
              </a:cxn>
            </a:cxnLst>
            <a:rect l="f48" t="f51" r="f49" b="f50"/>
            <a:pathLst>
              <a:path w="3416968" h="2855495">
                <a:moveTo>
                  <a:pt x="f5" y="f5"/>
                </a:moveTo>
                <a:cubicBezTo>
                  <a:pt x="f8" y="f9"/>
                  <a:pt x="f10" y="f11"/>
                  <a:pt x="f12" y="f13"/>
                </a:cubicBezTo>
                <a:cubicBezTo>
                  <a:pt x="f14" y="f15"/>
                  <a:pt x="f6" y="f7"/>
                  <a:pt x="f6" y="f7"/>
                </a:cubicBezTo>
                <a:lnTo>
                  <a:pt x="f6" y="f7"/>
                </a:lnTo>
              </a:path>
            </a:pathLst>
          </a:custGeom>
          <a:noFill/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1" name="Tekstfelt 27">
            <a:extLst>
              <a:ext uri="{FF2B5EF4-FFF2-40B4-BE49-F238E27FC236}">
                <a16:creationId xmlns:a16="http://schemas.microsoft.com/office/drawing/2014/main" id="{925FB372-7240-4B9A-B8F7-317903B0A6D5}"/>
              </a:ext>
            </a:extLst>
          </p:cNvPr>
          <p:cNvSpPr txBox="1"/>
          <p:nvPr/>
        </p:nvSpPr>
        <p:spPr>
          <a:xfrm>
            <a:off x="7787277" y="6538005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Arbejdsmiljø</a:t>
            </a:r>
          </a:p>
        </p:txBody>
      </p:sp>
      <p:sp>
        <p:nvSpPr>
          <p:cNvPr id="22" name="Tekstfelt 28">
            <a:extLst>
              <a:ext uri="{FF2B5EF4-FFF2-40B4-BE49-F238E27FC236}">
                <a16:creationId xmlns:a16="http://schemas.microsoft.com/office/drawing/2014/main" id="{5731D745-7E10-4BFD-BF4F-9EDA292872F9}"/>
              </a:ext>
            </a:extLst>
          </p:cNvPr>
          <p:cNvSpPr txBox="1"/>
          <p:nvPr/>
        </p:nvSpPr>
        <p:spPr>
          <a:xfrm>
            <a:off x="8740612" y="6360191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Ansættelse</a:t>
            </a:r>
          </a:p>
        </p:txBody>
      </p:sp>
      <p:sp>
        <p:nvSpPr>
          <p:cNvPr id="23" name="Tekstfelt 31">
            <a:extLst>
              <a:ext uri="{FF2B5EF4-FFF2-40B4-BE49-F238E27FC236}">
                <a16:creationId xmlns:a16="http://schemas.microsoft.com/office/drawing/2014/main" id="{2836FED2-7D85-4CAB-A482-CC788BFCCE80}"/>
              </a:ext>
            </a:extLst>
          </p:cNvPr>
          <p:cNvSpPr txBox="1"/>
          <p:nvPr/>
        </p:nvSpPr>
        <p:spPr>
          <a:xfrm>
            <a:off x="8893006" y="6079461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Afsked</a:t>
            </a:r>
          </a:p>
        </p:txBody>
      </p:sp>
      <p:sp>
        <p:nvSpPr>
          <p:cNvPr id="24" name="Tekstfelt 32">
            <a:extLst>
              <a:ext uri="{FF2B5EF4-FFF2-40B4-BE49-F238E27FC236}">
                <a16:creationId xmlns:a16="http://schemas.microsoft.com/office/drawing/2014/main" id="{902A2638-3503-45B2-9D2D-E30075EBC294}"/>
              </a:ext>
            </a:extLst>
          </p:cNvPr>
          <p:cNvSpPr txBox="1"/>
          <p:nvPr/>
        </p:nvSpPr>
        <p:spPr>
          <a:xfrm>
            <a:off x="8355595" y="6231855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Kurser</a:t>
            </a:r>
          </a:p>
        </p:txBody>
      </p:sp>
      <p:sp>
        <p:nvSpPr>
          <p:cNvPr id="25" name="Tekstfelt 33">
            <a:extLst>
              <a:ext uri="{FF2B5EF4-FFF2-40B4-BE49-F238E27FC236}">
                <a16:creationId xmlns:a16="http://schemas.microsoft.com/office/drawing/2014/main" id="{07E16F71-F182-4D43-8117-F77E71476A4E}"/>
              </a:ext>
            </a:extLst>
          </p:cNvPr>
          <p:cNvSpPr txBox="1"/>
          <p:nvPr/>
        </p:nvSpPr>
        <p:spPr>
          <a:xfrm>
            <a:off x="7643935" y="5999808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0" cap="none" spc="0" baseline="0">
                <a:solidFill>
                  <a:srgbClr val="00B050"/>
                </a:solidFill>
                <a:uFillTx/>
                <a:latin typeface="Calibri"/>
              </a:rPr>
              <a:t>Lokal l</a:t>
            </a: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øn</a:t>
            </a:r>
          </a:p>
        </p:txBody>
      </p:sp>
      <p:sp>
        <p:nvSpPr>
          <p:cNvPr id="26" name="Tekstfelt 34">
            <a:extLst>
              <a:ext uri="{FF2B5EF4-FFF2-40B4-BE49-F238E27FC236}">
                <a16:creationId xmlns:a16="http://schemas.microsoft.com/office/drawing/2014/main" id="{C3D4A2C4-A8B3-4792-BA2F-9F7F0A94FD95}"/>
              </a:ext>
            </a:extLst>
          </p:cNvPr>
          <p:cNvSpPr txBox="1"/>
          <p:nvPr/>
        </p:nvSpPr>
        <p:spPr>
          <a:xfrm>
            <a:off x="8507998" y="5983211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Arbejdstid</a:t>
            </a:r>
          </a:p>
        </p:txBody>
      </p:sp>
      <p:sp>
        <p:nvSpPr>
          <p:cNvPr id="27" name="Tekstfelt 35">
            <a:extLst>
              <a:ext uri="{FF2B5EF4-FFF2-40B4-BE49-F238E27FC236}">
                <a16:creationId xmlns:a16="http://schemas.microsoft.com/office/drawing/2014/main" id="{6044F2FB-7473-4EF0-BA0A-1A46CC024A19}"/>
              </a:ext>
            </a:extLst>
          </p:cNvPr>
          <p:cNvSpPr txBox="1"/>
          <p:nvPr/>
        </p:nvSpPr>
        <p:spPr>
          <a:xfrm>
            <a:off x="7794126" y="5814395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Karriere</a:t>
            </a:r>
          </a:p>
        </p:txBody>
      </p:sp>
      <p:sp>
        <p:nvSpPr>
          <p:cNvPr id="28" name="Tekstfelt 36">
            <a:extLst>
              <a:ext uri="{FF2B5EF4-FFF2-40B4-BE49-F238E27FC236}">
                <a16:creationId xmlns:a16="http://schemas.microsoft.com/office/drawing/2014/main" id="{9915B0D9-29B8-4A90-B5C5-688F6AA48061}"/>
              </a:ext>
            </a:extLst>
          </p:cNvPr>
          <p:cNvSpPr txBox="1"/>
          <p:nvPr/>
        </p:nvSpPr>
        <p:spPr>
          <a:xfrm>
            <a:off x="8684449" y="5742578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Sygdom</a:t>
            </a:r>
          </a:p>
        </p:txBody>
      </p:sp>
      <p:sp>
        <p:nvSpPr>
          <p:cNvPr id="29" name="Tekstfelt 37">
            <a:extLst>
              <a:ext uri="{FF2B5EF4-FFF2-40B4-BE49-F238E27FC236}">
                <a16:creationId xmlns:a16="http://schemas.microsoft.com/office/drawing/2014/main" id="{5CFE545D-B49C-47D4-B3BB-9C1D6F2B008D}"/>
              </a:ext>
            </a:extLst>
          </p:cNvPr>
          <p:cNvSpPr txBox="1"/>
          <p:nvPr/>
        </p:nvSpPr>
        <p:spPr>
          <a:xfrm>
            <a:off x="8561344" y="5526011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Overenskomst</a:t>
            </a:r>
          </a:p>
        </p:txBody>
      </p:sp>
      <p:sp>
        <p:nvSpPr>
          <p:cNvPr id="30" name="Tekstfelt 38">
            <a:extLst>
              <a:ext uri="{FF2B5EF4-FFF2-40B4-BE49-F238E27FC236}">
                <a16:creationId xmlns:a16="http://schemas.microsoft.com/office/drawing/2014/main" id="{05B0C466-837C-4589-BCEE-9783D055CDC6}"/>
              </a:ext>
            </a:extLst>
          </p:cNvPr>
          <p:cNvSpPr txBox="1"/>
          <p:nvPr/>
        </p:nvSpPr>
        <p:spPr>
          <a:xfrm>
            <a:off x="8235269" y="5341531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Efteruddannelse</a:t>
            </a:r>
          </a:p>
        </p:txBody>
      </p:sp>
      <p:sp>
        <p:nvSpPr>
          <p:cNvPr id="31" name="Tekstfelt 39">
            <a:extLst>
              <a:ext uri="{FF2B5EF4-FFF2-40B4-BE49-F238E27FC236}">
                <a16:creationId xmlns:a16="http://schemas.microsoft.com/office/drawing/2014/main" id="{02E0DCC4-B3CF-4C7C-A412-E91EAAEF2C4D}"/>
              </a:ext>
            </a:extLst>
          </p:cNvPr>
          <p:cNvSpPr txBox="1"/>
          <p:nvPr/>
        </p:nvSpPr>
        <p:spPr>
          <a:xfrm>
            <a:off x="7072225" y="4467246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Uddannelse</a:t>
            </a:r>
          </a:p>
        </p:txBody>
      </p:sp>
      <p:sp>
        <p:nvSpPr>
          <p:cNvPr id="32" name="Tekstfelt 40">
            <a:extLst>
              <a:ext uri="{FF2B5EF4-FFF2-40B4-BE49-F238E27FC236}">
                <a16:creationId xmlns:a16="http://schemas.microsoft.com/office/drawing/2014/main" id="{B8B158A6-3A38-4AA4-B030-028077ED8C23}"/>
              </a:ext>
            </a:extLst>
          </p:cNvPr>
          <p:cNvSpPr txBox="1"/>
          <p:nvPr/>
        </p:nvSpPr>
        <p:spPr>
          <a:xfrm>
            <a:off x="7678280" y="4679899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MED</a:t>
            </a:r>
          </a:p>
        </p:txBody>
      </p:sp>
      <p:sp>
        <p:nvSpPr>
          <p:cNvPr id="33" name="Tekstfelt 41">
            <a:extLst>
              <a:ext uri="{FF2B5EF4-FFF2-40B4-BE49-F238E27FC236}">
                <a16:creationId xmlns:a16="http://schemas.microsoft.com/office/drawing/2014/main" id="{873536EA-67C6-4D30-837B-E76D672B877A}"/>
              </a:ext>
            </a:extLst>
          </p:cNvPr>
          <p:cNvSpPr txBox="1"/>
          <p:nvPr/>
        </p:nvSpPr>
        <p:spPr>
          <a:xfrm>
            <a:off x="7529425" y="5084859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Faglighed</a:t>
            </a:r>
          </a:p>
        </p:txBody>
      </p:sp>
      <p:sp>
        <p:nvSpPr>
          <p:cNvPr id="34" name="Tekstfelt 42">
            <a:extLst>
              <a:ext uri="{FF2B5EF4-FFF2-40B4-BE49-F238E27FC236}">
                <a16:creationId xmlns:a16="http://schemas.microsoft.com/office/drawing/2014/main" id="{5D671759-3D9A-46C0-BD27-BEC7009B6166}"/>
              </a:ext>
            </a:extLst>
          </p:cNvPr>
          <p:cNvSpPr txBox="1"/>
          <p:nvPr/>
        </p:nvSpPr>
        <p:spPr>
          <a:xfrm>
            <a:off x="8018702" y="4980590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Forhandling</a:t>
            </a:r>
          </a:p>
        </p:txBody>
      </p:sp>
      <p:sp>
        <p:nvSpPr>
          <p:cNvPr id="35" name="Tekstfelt 43">
            <a:extLst>
              <a:ext uri="{FF2B5EF4-FFF2-40B4-BE49-F238E27FC236}">
                <a16:creationId xmlns:a16="http://schemas.microsoft.com/office/drawing/2014/main" id="{37C57C78-7EDE-4301-A18F-900373238574}"/>
              </a:ext>
            </a:extLst>
          </p:cNvPr>
          <p:cNvSpPr txBox="1"/>
          <p:nvPr/>
        </p:nvSpPr>
        <p:spPr>
          <a:xfrm>
            <a:off x="7458541" y="4832302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Kollektive aftaler</a:t>
            </a:r>
          </a:p>
        </p:txBody>
      </p:sp>
      <p:sp>
        <p:nvSpPr>
          <p:cNvPr id="36" name="Tekstfelt 44">
            <a:extLst>
              <a:ext uri="{FF2B5EF4-FFF2-40B4-BE49-F238E27FC236}">
                <a16:creationId xmlns:a16="http://schemas.microsoft.com/office/drawing/2014/main" id="{43E07BEA-3091-45FF-A762-42DB0D9F5211}"/>
              </a:ext>
            </a:extLst>
          </p:cNvPr>
          <p:cNvSpPr txBox="1"/>
          <p:nvPr/>
        </p:nvSpPr>
        <p:spPr>
          <a:xfrm>
            <a:off x="7681819" y="5258531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Ferie</a:t>
            </a:r>
          </a:p>
        </p:txBody>
      </p:sp>
      <p:sp>
        <p:nvSpPr>
          <p:cNvPr id="37" name="Tekstfelt 45">
            <a:extLst>
              <a:ext uri="{FF2B5EF4-FFF2-40B4-BE49-F238E27FC236}">
                <a16:creationId xmlns:a16="http://schemas.microsoft.com/office/drawing/2014/main" id="{8423F33F-E5BB-4A67-986C-04BBC76659C0}"/>
              </a:ext>
            </a:extLst>
          </p:cNvPr>
          <p:cNvSpPr txBox="1"/>
          <p:nvPr/>
        </p:nvSpPr>
        <p:spPr>
          <a:xfrm>
            <a:off x="7834222" y="5655481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Yringsfrihed</a:t>
            </a:r>
          </a:p>
        </p:txBody>
      </p:sp>
      <p:sp>
        <p:nvSpPr>
          <p:cNvPr id="38" name="Tekstfelt 46">
            <a:extLst>
              <a:ext uri="{FF2B5EF4-FFF2-40B4-BE49-F238E27FC236}">
                <a16:creationId xmlns:a16="http://schemas.microsoft.com/office/drawing/2014/main" id="{A0100198-6F53-4643-92A0-F1BC490FF83A}"/>
              </a:ext>
            </a:extLst>
          </p:cNvPr>
          <p:cNvSpPr txBox="1"/>
          <p:nvPr/>
        </p:nvSpPr>
        <p:spPr>
          <a:xfrm>
            <a:off x="7922462" y="6347417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Rådgivning</a:t>
            </a:r>
          </a:p>
        </p:txBody>
      </p:sp>
      <p:sp>
        <p:nvSpPr>
          <p:cNvPr id="39" name="Tekstfelt 47">
            <a:extLst>
              <a:ext uri="{FF2B5EF4-FFF2-40B4-BE49-F238E27FC236}">
                <a16:creationId xmlns:a16="http://schemas.microsoft.com/office/drawing/2014/main" id="{902053A0-A1EA-4664-A257-C48C694565DE}"/>
              </a:ext>
            </a:extLst>
          </p:cNvPr>
          <p:cNvSpPr txBox="1"/>
          <p:nvPr/>
        </p:nvSpPr>
        <p:spPr>
          <a:xfrm>
            <a:off x="9358216" y="6467103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Indflydelse</a:t>
            </a:r>
          </a:p>
        </p:txBody>
      </p:sp>
      <p:sp>
        <p:nvSpPr>
          <p:cNvPr id="40" name="Tekstfelt 48">
            <a:extLst>
              <a:ext uri="{FF2B5EF4-FFF2-40B4-BE49-F238E27FC236}">
                <a16:creationId xmlns:a16="http://schemas.microsoft.com/office/drawing/2014/main" id="{E9E568AD-7126-46EB-BB09-C275C91E14A0}"/>
              </a:ext>
            </a:extLst>
          </p:cNvPr>
          <p:cNvSpPr txBox="1"/>
          <p:nvPr/>
        </p:nvSpPr>
        <p:spPr>
          <a:xfrm>
            <a:off x="9053419" y="6183556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Profession</a:t>
            </a:r>
          </a:p>
        </p:txBody>
      </p:sp>
      <p:sp>
        <p:nvSpPr>
          <p:cNvPr id="41" name="Tekstfelt 43">
            <a:extLst>
              <a:ext uri="{FF2B5EF4-FFF2-40B4-BE49-F238E27FC236}">
                <a16:creationId xmlns:a16="http://schemas.microsoft.com/office/drawing/2014/main" id="{57EAEDB2-D7FC-44EB-89EE-F6F53B17F4A9}"/>
              </a:ext>
            </a:extLst>
          </p:cNvPr>
          <p:cNvSpPr txBox="1"/>
          <p:nvPr/>
        </p:nvSpPr>
        <p:spPr>
          <a:xfrm>
            <a:off x="7141701" y="4310929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0" cap="none" spc="0" baseline="0">
                <a:solidFill>
                  <a:srgbClr val="00B050"/>
                </a:solidFill>
                <a:uFillTx/>
                <a:latin typeface="Calibri"/>
              </a:rPr>
              <a:t>Analyser</a:t>
            </a:r>
            <a:endParaRPr lang="da-DK" sz="1100" b="0" i="0" u="none" strike="noStrike" kern="1200" cap="none" spc="0" baseline="0">
              <a:solidFill>
                <a:srgbClr val="00B050"/>
              </a:solidFill>
              <a:uFillTx/>
              <a:latin typeface="Calibri"/>
            </a:endParaRPr>
          </a:p>
        </p:txBody>
      </p:sp>
      <p:sp>
        <p:nvSpPr>
          <p:cNvPr id="42" name="Tekstfelt 45">
            <a:extLst>
              <a:ext uri="{FF2B5EF4-FFF2-40B4-BE49-F238E27FC236}">
                <a16:creationId xmlns:a16="http://schemas.microsoft.com/office/drawing/2014/main" id="{5247DF96-62F9-4074-9BED-024ED453139C}"/>
              </a:ext>
            </a:extLst>
          </p:cNvPr>
          <p:cNvSpPr txBox="1"/>
          <p:nvPr/>
        </p:nvSpPr>
        <p:spPr>
          <a:xfrm>
            <a:off x="8475719" y="6627434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0" cap="none" spc="0" baseline="0">
                <a:solidFill>
                  <a:srgbClr val="00B050"/>
                </a:solidFill>
                <a:uFillTx/>
                <a:latin typeface="Calibri"/>
              </a:rPr>
              <a:t>Kommunale budgetter</a:t>
            </a:r>
            <a:endParaRPr lang="da-DK" sz="1100" b="0" i="0" u="none" strike="noStrike" kern="1200" cap="none" spc="0" baseline="0">
              <a:solidFill>
                <a:srgbClr val="00B050"/>
              </a:solidFill>
              <a:uFillTx/>
              <a:latin typeface="Calibri"/>
            </a:endParaRPr>
          </a:p>
        </p:txBody>
      </p:sp>
      <p:sp>
        <p:nvSpPr>
          <p:cNvPr id="43" name="Tekstfelt 33">
            <a:extLst>
              <a:ext uri="{FF2B5EF4-FFF2-40B4-BE49-F238E27FC236}">
                <a16:creationId xmlns:a16="http://schemas.microsoft.com/office/drawing/2014/main" id="{C11E0C71-95AE-447F-A1CA-C9E1D21974F2}"/>
              </a:ext>
            </a:extLst>
          </p:cNvPr>
          <p:cNvSpPr txBox="1"/>
          <p:nvPr/>
        </p:nvSpPr>
        <p:spPr>
          <a:xfrm>
            <a:off x="7922462" y="6127769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0" cap="none" spc="0" baseline="0">
                <a:solidFill>
                  <a:srgbClr val="00B050"/>
                </a:solidFill>
                <a:uFillTx/>
                <a:latin typeface="Calibri"/>
              </a:rPr>
              <a:t>PFF</a:t>
            </a:r>
            <a:endParaRPr lang="da-DK" sz="1100" b="0" i="0" u="none" strike="noStrike" kern="1200" cap="none" spc="0" baseline="0">
              <a:solidFill>
                <a:srgbClr val="00B050"/>
              </a:solidFill>
              <a:uFillTx/>
              <a:latin typeface="Calibri"/>
            </a:endParaRPr>
          </a:p>
        </p:txBody>
      </p:sp>
      <p:sp>
        <p:nvSpPr>
          <p:cNvPr id="44" name="Tekstfelt 33">
            <a:extLst>
              <a:ext uri="{FF2B5EF4-FFF2-40B4-BE49-F238E27FC236}">
                <a16:creationId xmlns:a16="http://schemas.microsoft.com/office/drawing/2014/main" id="{1FEADEAC-DC29-4E3E-8C8F-51984F563E43}"/>
              </a:ext>
            </a:extLst>
          </p:cNvPr>
          <p:cNvSpPr txBox="1"/>
          <p:nvPr/>
        </p:nvSpPr>
        <p:spPr>
          <a:xfrm>
            <a:off x="9407008" y="5839486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LTR</a:t>
            </a:r>
          </a:p>
        </p:txBody>
      </p:sp>
      <p:sp>
        <p:nvSpPr>
          <p:cNvPr id="45" name="Tekstfelt 33">
            <a:extLst>
              <a:ext uri="{FF2B5EF4-FFF2-40B4-BE49-F238E27FC236}">
                <a16:creationId xmlns:a16="http://schemas.microsoft.com/office/drawing/2014/main" id="{860D537B-BA5E-403E-9BB6-DC665EC43EC9}"/>
              </a:ext>
            </a:extLst>
          </p:cNvPr>
          <p:cNvSpPr txBox="1"/>
          <p:nvPr/>
        </p:nvSpPr>
        <p:spPr>
          <a:xfrm>
            <a:off x="7355387" y="4585304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0" cap="none" spc="0" baseline="0">
                <a:solidFill>
                  <a:srgbClr val="00B050"/>
                </a:solidFill>
                <a:uFillTx/>
                <a:latin typeface="Calibri"/>
              </a:rPr>
              <a:t>AMR</a:t>
            </a:r>
            <a:endParaRPr lang="da-DK" sz="1100" b="0" i="0" u="none" strike="noStrike" kern="1200" cap="none" spc="0" baseline="0">
              <a:solidFill>
                <a:srgbClr val="00B050"/>
              </a:solidFill>
              <a:uFillTx/>
              <a:latin typeface="Calibri"/>
            </a:endParaRPr>
          </a:p>
        </p:txBody>
      </p:sp>
      <p:sp>
        <p:nvSpPr>
          <p:cNvPr id="46" name="Tekstfelt 33">
            <a:extLst>
              <a:ext uri="{FF2B5EF4-FFF2-40B4-BE49-F238E27FC236}">
                <a16:creationId xmlns:a16="http://schemas.microsoft.com/office/drawing/2014/main" id="{AFCA6DD5-2A2F-4C31-8EEE-E1E7AE887148}"/>
              </a:ext>
            </a:extLst>
          </p:cNvPr>
          <p:cNvSpPr txBox="1"/>
          <p:nvPr/>
        </p:nvSpPr>
        <p:spPr>
          <a:xfrm>
            <a:off x="7327032" y="4960985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FTR</a:t>
            </a:r>
          </a:p>
        </p:txBody>
      </p:sp>
      <p:sp>
        <p:nvSpPr>
          <p:cNvPr id="47" name="Tekstfelt 33">
            <a:extLst>
              <a:ext uri="{FF2B5EF4-FFF2-40B4-BE49-F238E27FC236}">
                <a16:creationId xmlns:a16="http://schemas.microsoft.com/office/drawing/2014/main" id="{578809D7-8FB5-4FF8-8FAF-F1B28C4D087D}"/>
              </a:ext>
            </a:extLst>
          </p:cNvPr>
          <p:cNvSpPr txBox="1"/>
          <p:nvPr/>
        </p:nvSpPr>
        <p:spPr>
          <a:xfrm>
            <a:off x="8500161" y="5187820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TR</a:t>
            </a:r>
          </a:p>
        </p:txBody>
      </p:sp>
      <p:sp>
        <p:nvSpPr>
          <p:cNvPr id="48" name="Tekstfelt 33">
            <a:extLst>
              <a:ext uri="{FF2B5EF4-FFF2-40B4-BE49-F238E27FC236}">
                <a16:creationId xmlns:a16="http://schemas.microsoft.com/office/drawing/2014/main" id="{7C6DADC0-1961-42B0-84C1-A0C389AACFD4}"/>
              </a:ext>
            </a:extLst>
          </p:cNvPr>
          <p:cNvSpPr txBox="1"/>
          <p:nvPr/>
        </p:nvSpPr>
        <p:spPr>
          <a:xfrm>
            <a:off x="7511329" y="5464262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100" b="0" i="0" u="none" strike="noStrike" kern="0" cap="none" spc="0" baseline="0">
                <a:solidFill>
                  <a:srgbClr val="00B050"/>
                </a:solidFill>
                <a:uFillTx/>
                <a:latin typeface="Calibri"/>
              </a:rPr>
              <a:t>Privatområdet</a:t>
            </a:r>
            <a:endParaRPr lang="da-DK" sz="1100" b="0" i="0" u="none" strike="noStrike" kern="1200" cap="none" spc="0" baseline="0">
              <a:solidFill>
                <a:srgbClr val="00B050"/>
              </a:solidFill>
              <a:uFillTx/>
              <a:latin typeface="Calibri"/>
            </a:endParaRPr>
          </a:p>
        </p:txBody>
      </p:sp>
      <p:sp>
        <p:nvSpPr>
          <p:cNvPr id="49" name="Tekstfelt 45">
            <a:extLst>
              <a:ext uri="{FF2B5EF4-FFF2-40B4-BE49-F238E27FC236}">
                <a16:creationId xmlns:a16="http://schemas.microsoft.com/office/drawing/2014/main" id="{AF044910-5187-43C1-8E51-79029956446A}"/>
              </a:ext>
            </a:extLst>
          </p:cNvPr>
          <p:cNvSpPr txBox="1"/>
          <p:nvPr/>
        </p:nvSpPr>
        <p:spPr>
          <a:xfrm>
            <a:off x="6851507" y="4152500"/>
            <a:ext cx="1468334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100" b="0" i="0" u="none" strike="noStrike" kern="1200" cap="none" spc="0" baseline="0">
              <a:solidFill>
                <a:srgbClr val="00B050"/>
              </a:solidFill>
              <a:uFillTx/>
              <a:latin typeface="Calibri"/>
            </a:endParaRPr>
          </a:p>
        </p:txBody>
      </p:sp>
      <p:grpSp>
        <p:nvGrpSpPr>
          <p:cNvPr id="51" name="Gruppe 18">
            <a:extLst>
              <a:ext uri="{FF2B5EF4-FFF2-40B4-BE49-F238E27FC236}">
                <a16:creationId xmlns:a16="http://schemas.microsoft.com/office/drawing/2014/main" id="{7900EF57-B7A8-4DEB-B15C-10376754AF19}"/>
              </a:ext>
            </a:extLst>
          </p:cNvPr>
          <p:cNvGrpSpPr/>
          <p:nvPr/>
        </p:nvGrpSpPr>
        <p:grpSpPr>
          <a:xfrm>
            <a:off x="4210624" y="3705578"/>
            <a:ext cx="2773996" cy="1933050"/>
            <a:chOff x="3311464" y="3385538"/>
            <a:chExt cx="2773996" cy="1933050"/>
          </a:xfrm>
        </p:grpSpPr>
        <p:sp>
          <p:nvSpPr>
            <p:cNvPr id="52" name="Ellipse 19">
              <a:extLst>
                <a:ext uri="{FF2B5EF4-FFF2-40B4-BE49-F238E27FC236}">
                  <a16:creationId xmlns:a16="http://schemas.microsoft.com/office/drawing/2014/main" id="{86AA8870-3BCB-4B8F-A45D-C9B34413E7D1}"/>
                </a:ext>
              </a:extLst>
            </p:cNvPr>
            <p:cNvSpPr/>
            <p:nvPr/>
          </p:nvSpPr>
          <p:spPr>
            <a:xfrm rot="16917908">
              <a:off x="3731937" y="2965065"/>
              <a:ext cx="1933050" cy="2773996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3399"/>
                </a:gs>
                <a:gs pos="100000">
                  <a:srgbClr val="FF3399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3" name="Ellipse 20">
              <a:extLst>
                <a:ext uri="{FF2B5EF4-FFF2-40B4-BE49-F238E27FC236}">
                  <a16:creationId xmlns:a16="http://schemas.microsoft.com/office/drawing/2014/main" id="{5CAEEF17-697D-4EEB-9E6B-022CDBC80796}"/>
                </a:ext>
              </a:extLst>
            </p:cNvPr>
            <p:cNvSpPr/>
            <p:nvPr/>
          </p:nvSpPr>
          <p:spPr>
            <a:xfrm>
              <a:off x="3571810" y="3454935"/>
              <a:ext cx="2312215" cy="155298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a-DK" sz="1200" b="1" u="sng" dirty="0">
                  <a:solidFill>
                    <a:srgbClr val="767171"/>
                  </a:solidFill>
                  <a:latin typeface="Calibri"/>
                </a:rPr>
                <a:t>LØNEFTERSLÆB</a:t>
              </a:r>
              <a:endParaRPr lang="da-DK" sz="1200" b="1" i="0" u="sng" strike="noStrike" kern="1200" cap="none" spc="0" baseline="0" dirty="0">
                <a:solidFill>
                  <a:srgbClr val="767171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0" i="0" u="none" strike="noStrike" kern="1200" cap="none" spc="0" baseline="0" dirty="0">
                <a:solidFill>
                  <a:srgbClr val="767171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a-DK" sz="1400" b="0" i="0" u="none" strike="noStrike" kern="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Kampagne og aktiviteter målrettet medlemmer. </a:t>
              </a:r>
              <a:endParaRPr lang="da-DK" sz="1400" b="0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0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sng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63" name="Ellipse 20">
            <a:extLst>
              <a:ext uri="{FF2B5EF4-FFF2-40B4-BE49-F238E27FC236}">
                <a16:creationId xmlns:a16="http://schemas.microsoft.com/office/drawing/2014/main" id="{543698B5-14C5-4CDA-B9D7-888C4B4F8CDC}"/>
              </a:ext>
            </a:extLst>
          </p:cNvPr>
          <p:cNvSpPr/>
          <p:nvPr/>
        </p:nvSpPr>
        <p:spPr>
          <a:xfrm>
            <a:off x="7062218" y="2798556"/>
            <a:ext cx="2709161" cy="155298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B0F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B0F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B0F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i="0" u="sng" strike="noStrike" kern="1200" cap="none" spc="0" baseline="0" dirty="0">
                <a:solidFill>
                  <a:srgbClr val="767171"/>
                </a:solidFill>
                <a:uFillTx/>
                <a:latin typeface="Calibri"/>
              </a:rPr>
              <a:t>FREMTIDENS FAGFORENING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4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Initiativer der udspringer af ”Fremtidens fagforening”</a:t>
            </a:r>
            <a:endParaRPr lang="da-DK" sz="1400" b="0" i="0" u="none" strike="noStrike" kern="1200" cap="none" spc="0" baseline="0" dirty="0">
              <a:solidFill>
                <a:srgbClr val="767171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0" i="0" u="none" strike="noStrike" kern="1200" cap="none" spc="0" baseline="0" dirty="0">
              <a:solidFill>
                <a:srgbClr val="00B0F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0" i="0" u="none" strike="noStrike" kern="1200" cap="none" spc="0" baseline="0" dirty="0">
              <a:solidFill>
                <a:srgbClr val="00B0F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sng" strike="noStrike" kern="1200" cap="none" spc="0" baseline="0" dirty="0">
              <a:solidFill>
                <a:srgbClr val="00B0F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4" name="Billede 53">
            <a:extLst>
              <a:ext uri="{FF2B5EF4-FFF2-40B4-BE49-F238E27FC236}">
                <a16:creationId xmlns:a16="http://schemas.microsoft.com/office/drawing/2014/main" id="{F50C3172-A8DE-38F4-1E05-3515F47B16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388" y="6151836"/>
            <a:ext cx="890891" cy="548313"/>
          </a:xfrm>
          <a:prstGeom prst="rect">
            <a:avLst/>
          </a:prstGeom>
        </p:spPr>
      </p:pic>
      <p:grpSp>
        <p:nvGrpSpPr>
          <p:cNvPr id="5" name="Gruppe 20">
            <a:extLst>
              <a:ext uri="{FF2B5EF4-FFF2-40B4-BE49-F238E27FC236}">
                <a16:creationId xmlns:a16="http://schemas.microsoft.com/office/drawing/2014/main" id="{9395D5DB-FE09-A3D0-7351-3C51554DA1C5}"/>
              </a:ext>
            </a:extLst>
          </p:cNvPr>
          <p:cNvGrpSpPr/>
          <p:nvPr/>
        </p:nvGrpSpPr>
        <p:grpSpPr>
          <a:xfrm>
            <a:off x="5222580" y="182279"/>
            <a:ext cx="2771994" cy="1980800"/>
            <a:chOff x="6078318" y="178957"/>
            <a:chExt cx="2771994" cy="1980800"/>
          </a:xfrm>
        </p:grpSpPr>
        <p:sp>
          <p:nvSpPr>
            <p:cNvPr id="7" name="Ellipse 25">
              <a:extLst>
                <a:ext uri="{FF2B5EF4-FFF2-40B4-BE49-F238E27FC236}">
                  <a16:creationId xmlns:a16="http://schemas.microsoft.com/office/drawing/2014/main" id="{C403361A-2C10-87C0-CF01-314F704A7481}"/>
                </a:ext>
              </a:extLst>
            </p:cNvPr>
            <p:cNvSpPr/>
            <p:nvPr/>
          </p:nvSpPr>
          <p:spPr>
            <a:xfrm>
              <a:off x="6078318" y="178957"/>
              <a:ext cx="2771994" cy="198080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3399"/>
                </a:gs>
                <a:gs pos="100000">
                  <a:srgbClr val="FF3399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5" name="Ellipse 26">
              <a:extLst>
                <a:ext uri="{FF2B5EF4-FFF2-40B4-BE49-F238E27FC236}">
                  <a16:creationId xmlns:a16="http://schemas.microsoft.com/office/drawing/2014/main" id="{7DC1DB17-5B44-A766-28EF-88E3BF14180E}"/>
                </a:ext>
              </a:extLst>
            </p:cNvPr>
            <p:cNvSpPr/>
            <p:nvPr/>
          </p:nvSpPr>
          <p:spPr>
            <a:xfrm>
              <a:off x="6300446" y="352639"/>
              <a:ext cx="2497198" cy="1689811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71999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a-DK" sz="1200" b="1" u="sng" dirty="0">
                  <a:solidFill>
                    <a:srgbClr val="767171"/>
                  </a:solidFill>
                  <a:latin typeface="Calibri"/>
                </a:rPr>
                <a:t>SENIORAFTALER</a:t>
              </a:r>
              <a:endParaRPr lang="da-DK" sz="1200" b="1" i="0" u="sng" strike="noStrike" kern="1200" cap="none" spc="0" baseline="0" dirty="0">
                <a:solidFill>
                  <a:srgbClr val="767171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0" i="0" u="none" strike="noStrike" kern="1200" cap="none" spc="0" baseline="0" dirty="0">
                <a:solidFill>
                  <a:srgbClr val="767171"/>
                </a:solidFill>
                <a:uFillTx/>
                <a:latin typeface="Calibri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a-DK" sz="1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Kampagne </a:t>
              </a:r>
              <a:r>
                <a:rPr lang="da-DK" sz="1400" dirty="0">
                  <a:solidFill>
                    <a:srgbClr val="000000"/>
                  </a:solidFill>
                  <a:latin typeface="Calibri"/>
                </a:rPr>
                <a:t>for bedre senioraftaler og </a:t>
              </a:r>
              <a:r>
                <a:rPr lang="da-DK" sz="1400" dirty="0" err="1">
                  <a:solidFill>
                    <a:srgbClr val="000000"/>
                  </a:solidFill>
                  <a:latin typeface="Calibri"/>
                </a:rPr>
                <a:t>infor-mation</a:t>
              </a:r>
              <a:r>
                <a:rPr lang="da-DK" sz="1400" dirty="0">
                  <a:solidFill>
                    <a:srgbClr val="000000"/>
                  </a:solidFill>
                  <a:latin typeface="Calibri"/>
                </a:rPr>
                <a:t> om </a:t>
              </a:r>
              <a:r>
                <a:rPr lang="da-DK" sz="1400" dirty="0" err="1">
                  <a:solidFill>
                    <a:srgbClr val="000000"/>
                  </a:solidFill>
                  <a:latin typeface="Calibri"/>
                </a:rPr>
                <a:t>mulig-hederne</a:t>
              </a:r>
              <a:r>
                <a:rPr lang="da-DK" sz="1400" dirty="0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lang="da-DK" sz="1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målrettet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a-DK" sz="1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               </a:t>
              </a:r>
              <a:r>
                <a:rPr lang="da-DK" sz="1400" dirty="0">
                  <a:solidFill>
                    <a:srgbClr val="000000"/>
                  </a:solidFill>
                  <a:latin typeface="Calibri"/>
                </a:rPr>
                <a:t>medlemmer</a:t>
              </a:r>
              <a:r>
                <a:rPr lang="da-DK" sz="1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0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0" i="0" u="none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400" b="1" i="0" u="sng" strike="noStrike" kern="1200" cap="none" spc="0" baseline="0" dirty="0">
                <a:solidFill>
                  <a:srgbClr val="00B0F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a-DK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55" name="Ellipse 21">
            <a:extLst>
              <a:ext uri="{FF2B5EF4-FFF2-40B4-BE49-F238E27FC236}">
                <a16:creationId xmlns:a16="http://schemas.microsoft.com/office/drawing/2014/main" id="{95582EC7-7A86-9184-0EC5-DC91DD77A02D}"/>
              </a:ext>
            </a:extLst>
          </p:cNvPr>
          <p:cNvSpPr/>
          <p:nvPr/>
        </p:nvSpPr>
        <p:spPr>
          <a:xfrm>
            <a:off x="7099094" y="1521618"/>
            <a:ext cx="2715369" cy="137479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gradFill>
            <a:gsLst>
              <a:gs pos="0">
                <a:srgbClr val="FF3399"/>
              </a:gs>
              <a:gs pos="100000">
                <a:srgbClr val="FF3399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6" name="Ellipse 20">
            <a:extLst>
              <a:ext uri="{FF2B5EF4-FFF2-40B4-BE49-F238E27FC236}">
                <a16:creationId xmlns:a16="http://schemas.microsoft.com/office/drawing/2014/main" id="{2DE4DE24-1450-F7DF-0FF5-9B07899BC272}"/>
              </a:ext>
            </a:extLst>
          </p:cNvPr>
          <p:cNvSpPr/>
          <p:nvPr/>
        </p:nvSpPr>
        <p:spPr>
          <a:xfrm>
            <a:off x="7280607" y="1659486"/>
            <a:ext cx="2443329" cy="114007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B0F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B0F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B0F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6000" b="1" i="0" u="none" strike="noStrike" kern="1200" cap="none" spc="0" baseline="0" dirty="0">
                <a:uFillTx/>
                <a:latin typeface="Calibri"/>
              </a:rPr>
              <a:t>?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sng" strike="noStrike" kern="1200" cap="none" spc="0" baseline="0" dirty="0">
              <a:solidFill>
                <a:srgbClr val="00B0F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asEncrypted xmlns="http://schemas.microsoft.com/sharepoint/v3">false</WasEncrypted>
    <WasSigned xmlns="http://schemas.microsoft.com/sharepoint/v3">false</WasSigned>
    <LocalAttachment xmlns="http://schemas.microsoft.com/sharepoint/v3">false</LocalAttachment>
    <CCMCognitiveType xmlns="http://schemas.microsoft.com/sharepoint/v3" xsi:nil="true"/>
    <CCMTemplateID xmlns="http://schemas.microsoft.com/sharepoint/v3">0</CCMTemplateID>
    <CaseID xmlns="http://schemas.microsoft.com/sharepoint/v3">ORG-2021-00686</CaseID>
    <RegistrationDate xmlns="http://schemas.microsoft.com/sharepoint/v3" xsi:nil="true"/>
    <CaseRecordNumber xmlns="http://schemas.microsoft.com/sharepoint/v3">0</CaseRecordNumber>
    <Related xmlns="http://schemas.microsoft.com/sharepoint/v3">false</Related>
    <DocumentDate xmlns="http://schemas.microsoft.com/sharepoint/v3">2021-11-29T14:38:00+00:00</DocumentDate>
    <Finalized xmlns="http://schemas.microsoft.com/sharepoint/v3">false</Finalized>
    <CCMVisualId xmlns="http://schemas.microsoft.com/sharepoint/v3">ORG-2021-00686</CCMVisualId>
    <CCMSystemID xmlns="http://schemas.microsoft.com/sharepoint/v3">998ca249-caac-41d5-92f9-71be97efc6e0</CCMSystemID>
    <DocID xmlns="http://schemas.microsoft.com/sharepoint/v3">1831123</DocID>
    <MailHasAttachments xmlns="http://schemas.microsoft.com/sharepoint/v3">false</MailHasAttachments>
    <CCMMeetingCaseInstanceId xmlns="3FE1E6BB-6EF7-43C9-81AE-A07A0FBCD209" xsi:nil="true"/>
    <CCMMultipleTransferTransactionID xmlns="3fe1e6bb-6ef7-43c9-81ae-a07a0fbcd209">6290ccd1-7274-4889-9e8c-5bad2e8c0bc9</CCMMultipleTransferTransactionID>
    <CCMAgendaItemId xmlns="3FE1E6BB-6EF7-43C9-81AE-A07A0FBCD209" xsi:nil="true"/>
    <eac3e216d9f54802a54a2afce84e1566 xmlns="3FE1E6BB-6EF7-43C9-81AE-A07A0FBCD209">
      <Terms xmlns="http://schemas.microsoft.com/office/infopath/2007/PartnerControls"/>
    </eac3e216d9f54802a54a2afce84e1566>
    <Classification xmlns="3FE1E6BB-6EF7-43C9-81AE-A07A0FBCD209">Offentlig</Classification>
    <CCMAgendaDocumentStatus xmlns="3FE1E6BB-6EF7-43C9-81AE-A07A0FBCD209" xsi:nil="true"/>
    <CCMMeetingCaseLink xmlns="3FE1E6BB-6EF7-43C9-81AE-A07A0FBCD209">
      <Url xsi:nil="true"/>
      <Description xsi:nil="true"/>
    </CCMMeetingCaseLink>
    <NotesDocumentId xmlns="3FE1E6BB-6EF7-43C9-81AE-A07A0FBCD209" xsi:nil="true"/>
    <CCMMeetingCaseId xmlns="3FE1E6BB-6EF7-43C9-81AE-A07A0FBCD209" xsi:nil="true"/>
    <Comments xmlns="3FE1E6BB-6EF7-43C9-81AE-A07A0FBCD209" xsi:nil="true"/>
    <TaxCatchAll xmlns="d6f4f391-2541-4196-93a6-9a3eb2dba650"/>
    <CCMAgendaStatus xmlns="3FE1E6BB-6EF7-43C9-81AE-A07A0FBCD20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3500436BD9C7D74CB882DE4B9AB25228" ma:contentTypeVersion="2" ma:contentTypeDescription="GetOrganized dokument" ma:contentTypeScope="" ma:versionID="48b81b9c65991b00964537834ae21c93">
  <xsd:schema xmlns:xsd="http://www.w3.org/2001/XMLSchema" xmlns:xs="http://www.w3.org/2001/XMLSchema" xmlns:p="http://schemas.microsoft.com/office/2006/metadata/properties" xmlns:ns1="http://schemas.microsoft.com/sharepoint/v3" xmlns:ns2="3FE1E6BB-6EF7-43C9-81AE-A07A0FBCD209" xmlns:ns3="d6f4f391-2541-4196-93a6-9a3eb2dba650" xmlns:ns4="3fe1e6bb-6ef7-43c9-81ae-a07a0fbcd209" xmlns:ns5="211aee3f-512d-490f-bf96-4b6991ccac7f" targetNamespace="http://schemas.microsoft.com/office/2006/metadata/properties" ma:root="true" ma:fieldsID="a2b5a1b9d42e2f18bd855273723975ad" ns1:_="" ns2:_="" ns3:_="" ns4:_="" ns5:_="">
    <xsd:import namespace="http://schemas.microsoft.com/sharepoint/v3"/>
    <xsd:import namespace="3FE1E6BB-6EF7-43C9-81AE-A07A0FBCD209"/>
    <xsd:import namespace="d6f4f391-2541-4196-93a6-9a3eb2dba650"/>
    <xsd:import namespace="3fe1e6bb-6ef7-43c9-81ae-a07a0fbcd209"/>
    <xsd:import namespace="211aee3f-512d-490f-bf96-4b6991ccac7f"/>
    <xsd:element name="properties">
      <xsd:complexType>
        <xsd:sequence>
          <xsd:element name="documentManagement">
            <xsd:complexType>
              <xsd:all>
                <xsd:element ref="ns2:Classification" minOccurs="0"/>
                <xsd:element ref="ns1:DocumentDate" minOccurs="0"/>
                <xsd:element ref="ns2:CCMAgendaDocumentStatus" minOccurs="0"/>
                <xsd:element ref="ns2:Comments" minOccurs="0"/>
                <xsd:element ref="ns2:CCMAgendaStatus" minOccurs="0"/>
                <xsd:element ref="ns2:CCMMeetingCaseLink" minOccurs="0"/>
                <xsd:element ref="ns1:CCMVisualId" minOccurs="0"/>
                <xsd:element ref="ns1:DocID" minOccurs="0"/>
                <xsd:element ref="ns1:Finalized" minOccurs="0"/>
                <xsd:element ref="ns1:Related" minOccurs="0"/>
                <xsd:element ref="ns1:LocalAttachment" minOccurs="0"/>
                <xsd:element ref="ns1:RegistrationDate" minOccurs="0"/>
                <xsd:element ref="ns1:CaseRecordNumber" minOccurs="0"/>
                <xsd:element ref="ns1:CCMTemplateName" minOccurs="0"/>
                <xsd:element ref="ns1:CCMTemplateVersion" minOccurs="0"/>
                <xsd:element ref="ns1:CCMTemplateID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1:CCMConversation" minOccurs="0"/>
                <xsd:element ref="ns2:eac3e216d9f54802a54a2afce84e1566" minOccurs="0"/>
                <xsd:element ref="ns3:TaxCatchAll" minOccurs="0"/>
                <xsd:element ref="ns2:NotesDocumentId" minOccurs="0"/>
                <xsd:element ref="ns2:CCMMeetingCaseId" minOccurs="0"/>
                <xsd:element ref="ns2:CCMMeetingCaseInstanceId" minOccurs="0"/>
                <xsd:element ref="ns2:CCMAgendaItemId" minOccurs="0"/>
                <xsd:element ref="ns2:AgendaStatusIcon" minOccurs="0"/>
                <xsd:element ref="ns1:CaseID" minOccurs="0"/>
                <xsd:element ref="ns1:CCMCognitiveType" minOccurs="0"/>
                <xsd:element ref="ns4:CCMMultipleTransferTransaction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Date" ma:index="4" nillable="true" ma:displayName="Dokument Dato" ma:description="Dato for sagsoprettelsen. Default sættes til d.d. men kan ændres manuelt" ma:format="DateTime" ma:internalName="DocumentDate">
      <xsd:simpleType>
        <xsd:restriction base="dms:DateTime"/>
      </xsd:simpleType>
    </xsd:element>
    <xsd:element name="CCMVisualId" ma:index="9" nillable="true" ma:displayName="Sags ID" ma:default="Tildeler" ma:internalName="CCMVisualId" ma:readOnly="true">
      <xsd:simpleType>
        <xsd:restriction base="dms:Text"/>
      </xsd:simpleType>
    </xsd:element>
    <xsd:element name="DocID" ma:index="10" nillable="true" ma:displayName="Dok ID" ma:default="Tildeler" ma:internalName="DocID" ma:readOnly="true">
      <xsd:simpleType>
        <xsd:restriction base="dms:Text"/>
      </xsd:simpleType>
    </xsd:element>
    <xsd:element name="Finalized" ma:index="11" nillable="true" ma:displayName="Endeligt" ma:default="False" ma:internalName="Finalized" ma:readOnly="true">
      <xsd:simpleType>
        <xsd:restriction base="dms:Boolean"/>
      </xsd:simpleType>
    </xsd:element>
    <xsd:element name="Related" ma:index="12" nillable="true" ma:displayName="Vedhæftet dokument" ma:default="False" ma:internalName="Related" ma:readOnly="true">
      <xsd:simpleType>
        <xsd:restriction base="dms:Boolean"/>
      </xsd:simpleType>
    </xsd:element>
    <xsd:element name="LocalAttachment" ma:index="13" nillable="true" ma:displayName="Lokalt bilag" ma:default="False" ma:internalName="LocalAttachment" ma:readOnly="true">
      <xsd:simpleType>
        <xsd:restriction base="dms:Boolean"/>
      </xsd:simpleType>
    </xsd:element>
    <xsd:element name="RegistrationDate" ma:index="14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15" nillable="true" ma:displayName="Akt ID" ma:decimals="0" ma:default="0" ma:internalName="CaseRecordNumber" ma:readOnly="true">
      <xsd:simpleType>
        <xsd:restriction base="dms:Number"/>
      </xsd:simpleType>
    </xsd:element>
    <xsd:element name="CCMTemplateName" ma:index="16" nillable="true" ma:displayName="Skabelonnavn" ma:internalName="CCMTemplateName" ma:readOnly="true">
      <xsd:simpleType>
        <xsd:restriction base="dms:Text"/>
      </xsd:simpleType>
    </xsd:element>
    <xsd:element name="CCMTemplateVersion" ma:index="17" nillable="true" ma:displayName="Skabelonversion" ma:internalName="CCMTemplateVersion" ma:readOnly="true">
      <xsd:simpleType>
        <xsd:restriction base="dms:Text"/>
      </xsd:simpleType>
    </xsd:element>
    <xsd:element name="CCMTemplateID" ma:index="18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SystemID" ma:index="19" nillable="true" ma:displayName="CCMSystemID" ma:hidden="true" ma:internalName="CCMSystemID" ma:readOnly="true">
      <xsd:simpleType>
        <xsd:restriction base="dms:Text"/>
      </xsd:simpleType>
    </xsd:element>
    <xsd:element name="WasEncrypted" ma:index="20" nillable="true" ma:displayName="Krypteret" ma:default="False" ma:internalName="WasEncrypted" ma:readOnly="true">
      <xsd:simpleType>
        <xsd:restriction base="dms:Boolean"/>
      </xsd:simpleType>
    </xsd:element>
    <xsd:element name="WasSigned" ma:index="21" nillable="true" ma:displayName="Signeret" ma:default="False" ma:internalName="WasSigned" ma:readOnly="true">
      <xsd:simpleType>
        <xsd:restriction base="dms:Boolean"/>
      </xsd:simpleType>
    </xsd:element>
    <xsd:element name="MailHasAttachments" ma:index="22" nillable="true" ma:displayName="E-mail har vedhæftede filer" ma:default="False" ma:internalName="MailHasAttachments" ma:readOnly="true">
      <xsd:simpleType>
        <xsd:restriction base="dms:Boolean"/>
      </xsd:simpleType>
    </xsd:element>
    <xsd:element name="CCMConversation" ma:index="23" nillable="true" ma:displayName="Samtale" ma:internalName="CCMConversation" ma:readOnly="true">
      <xsd:simpleType>
        <xsd:restriction base="dms:Text"/>
      </xsd:simpleType>
    </xsd:element>
    <xsd:element name="CaseID" ma:index="39" nillable="true" ma:displayName="Sags ID" ma:default="Tildeler" ma:internalName="CaseID" ma:readOnly="true">
      <xsd:simpleType>
        <xsd:restriction base="dms:Text"/>
      </xsd:simpleType>
    </xsd:element>
    <xsd:element name="CCMCognitiveType" ma:index="40" nillable="true" ma:displayName="CognitiveType" ma:decimals="0" ma:description="" ma:internalName="CCMCognitiveType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E1E6BB-6EF7-43C9-81AE-A07A0FBCD209" elementFormDefault="qualified">
    <xsd:import namespace="http://schemas.microsoft.com/office/2006/documentManagement/types"/>
    <xsd:import namespace="http://schemas.microsoft.com/office/infopath/2007/PartnerControls"/>
    <xsd:element name="Classification" ma:index="2" nillable="true" ma:displayName="Klassifikation" ma:default="Offentlig" ma:format="Dropdown" ma:hidden="true" ma:internalName="Classification" ma:readOnly="false">
      <xsd:simpleType>
        <xsd:restriction base="dms:Choice">
          <xsd:enumeration value="Offentlig"/>
          <xsd:enumeration value="Intern"/>
          <xsd:enumeration value="Fortrolig"/>
        </xsd:restriction>
      </xsd:simpleType>
    </xsd:element>
    <xsd:element name="CCMAgendaDocumentStatus" ma:index="5" nillable="true" ma:displayName="Status  for dagsordensdokument" ma:default="" ma:format="Dropdown" ma:internalName="CCMAgendaDocumentStatus">
      <xsd:simpleType>
        <xsd:restriction base="dms:Choice">
          <xsd:enumeration value="Udkast"/>
          <xsd:enumeration value="Under udarbejdelse"/>
          <xsd:enumeration value="Endelig"/>
        </xsd:restriction>
      </xsd:simpleType>
    </xsd:element>
    <xsd:element name="Comments" ma:index="6" nillable="true" ma:displayName="Kommentar" ma:internalName="Comments">
      <xsd:simpleType>
        <xsd:restriction base="dms:Note">
          <xsd:maxLength value="255"/>
        </xsd:restriction>
      </xsd:simpleType>
    </xsd:element>
    <xsd:element name="CCMAgendaStatus" ma:index="7" nillable="true" ma:displayName="Dagsordenstatus" ma:default="" ma:format="Dropdown" ma:internalName="CCMAgendaStatus">
      <xsd:simpleType>
        <xsd:restriction base="dms:Choice">
          <xsd:enumeration value="Anmeldt"/>
          <xsd:enumeration value="Optaget på dagsorden"/>
          <xsd:enumeration value="Behandlet"/>
          <xsd:enumeration value="Afvist til dagsorden"/>
          <xsd:enumeration value="Fjernet fra dagsorden"/>
        </xsd:restriction>
      </xsd:simpleType>
    </xsd:element>
    <xsd:element name="CCMMeetingCaseLink" ma:index="8" nillable="true" ma:displayName="Mødesag" ma:format="Hyperlink" ma:internalName="CCMMeetingCas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eac3e216d9f54802a54a2afce84e1566" ma:index="27" nillable="true" ma:taxonomy="true" ma:internalName="eac3e216d9f54802a54a2afce84e1566" ma:taxonomyFieldName="DocType" ma:displayName="Dokumenttype" ma:default="" ma:fieldId="{eac3e216-d9f5-4802-a54a-2afce84e1566}" ma:sspId="13a3109e-1b7b-4bfd-953e-064c7d6c7a32" ma:termSetId="8777e5de-4a55-4353-a14f-5347e86f866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otesDocumentId" ma:index="31" nillable="true" ma:displayName="NotesDocumentId" ma:hidden="true" ma:internalName="NotesDocumentId" ma:readOnly="false">
      <xsd:simpleType>
        <xsd:restriction base="dms:Text">
          <xsd:maxLength value="255"/>
        </xsd:restriction>
      </xsd:simpleType>
    </xsd:element>
    <xsd:element name="CCMMeetingCaseId" ma:index="34" nillable="true" ma:displayName="CCMMeetingCaseId" ma:hidden="true" ma:internalName="CCMMeetingCaseId">
      <xsd:simpleType>
        <xsd:restriction base="dms:Text">
          <xsd:maxLength value="255"/>
        </xsd:restriction>
      </xsd:simpleType>
    </xsd:element>
    <xsd:element name="CCMMeetingCaseInstanceId" ma:index="35" nillable="true" ma:displayName="CCMMeetingCaseInstanceId" ma:hidden="true" ma:internalName="CCMMeetingCaseInstanceId">
      <xsd:simpleType>
        <xsd:restriction base="dms:Text">
          <xsd:maxLength value="255"/>
        </xsd:restriction>
      </xsd:simpleType>
    </xsd:element>
    <xsd:element name="CCMAgendaItemId" ma:index="36" nillable="true" ma:displayName="CCMAgendaItemId" ma:decimals="0" ma:hidden="true" ma:internalName="CCMAgendaItemId">
      <xsd:simpleType>
        <xsd:restriction base="dms:Number"/>
      </xsd:simpleType>
    </xsd:element>
    <xsd:element name="AgendaStatusIcon" ma:index="38" nillable="true" ma:displayName="Ikon for dagsordensstatus" ma:internalName="AgendaStatusIcon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f4f391-2541-4196-93a6-9a3eb2dba650" elementFormDefault="qualified">
    <xsd:import namespace="http://schemas.microsoft.com/office/2006/documentManagement/types"/>
    <xsd:import namespace="http://schemas.microsoft.com/office/infopath/2007/PartnerControls"/>
    <xsd:element name="TaxCatchAll" ma:index="28" nillable="true" ma:displayName="Taxonomy Catch All Column" ma:hidden="true" ma:list="{bcf599e3-8954-4331-ac6f-05e4a68f9867}" ma:internalName="TaxCatchAll" ma:showField="CatchAllData" ma:web="d6f4f391-2541-4196-93a6-9a3eb2dba6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e1e6bb-6ef7-43c9-81ae-a07a0fbcd209" elementFormDefault="qualified">
    <xsd:import namespace="http://schemas.microsoft.com/office/2006/documentManagement/types"/>
    <xsd:import namespace="http://schemas.microsoft.com/office/infopath/2007/PartnerControls"/>
    <xsd:element name="CCMMultipleTransferTransactionID" ma:index="41" nillable="true" ma:displayName="CCMMultipleTransferTransactionID" ma:hidden="true" ma:internalName="CCMMultipleTransferTransactionID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aee3f-512d-490f-bf96-4b6991ccac7f" elementFormDefault="qualified">
    <xsd:import namespace="http://schemas.microsoft.com/office/2006/documentManagement/types"/>
    <xsd:import namespace="http://schemas.microsoft.com/office/infopath/2007/PartnerControls"/>
    <xsd:element name="SharedWithUsers" ma:index="4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0" ma:displayName="Indholdstype"/>
        <xsd:element ref="dc:title" minOccurs="0" maxOccurs="1" ma:index="0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83F38B-E4AA-4B56-9C1E-AF58E547C06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6f4f391-2541-4196-93a6-9a3eb2dba650"/>
    <ds:schemaRef ds:uri="http://purl.org/dc/elements/1.1/"/>
    <ds:schemaRef ds:uri="http://schemas.microsoft.com/office/2006/metadata/properties"/>
    <ds:schemaRef ds:uri="211aee3f-512d-490f-bf96-4b6991ccac7f"/>
    <ds:schemaRef ds:uri="http://schemas.microsoft.com/sharepoint/v3"/>
    <ds:schemaRef ds:uri="3fe1e6bb-6ef7-43c9-81ae-a07a0fbcd209"/>
    <ds:schemaRef ds:uri="3FE1E6BB-6EF7-43C9-81AE-A07A0FBCD2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07A00A5-4C9B-4931-B44C-1ED9E0908E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973745-D354-45F4-A922-6746E473B0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E1E6BB-6EF7-43C9-81AE-A07A0FBCD209"/>
    <ds:schemaRef ds:uri="d6f4f391-2541-4196-93a6-9a3eb2dba650"/>
    <ds:schemaRef ds:uri="3fe1e6bb-6ef7-43c9-81ae-a07a0fbcd209"/>
    <ds:schemaRef ds:uri="211aee3f-512d-490f-bf96-4b6991ccac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110</Words>
  <Application>Microsoft Office PowerPoint</Application>
  <PresentationFormat>Widescreen</PresentationFormat>
  <Paragraphs>85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Dynamisk arbejdsgrundlag 2022-2024</dc:title>
  <dc:creator>Jeanne Olsen</dc:creator>
  <cp:lastModifiedBy>Steffen Mark Jensen</cp:lastModifiedBy>
  <cp:revision>35</cp:revision>
  <cp:lastPrinted>2020-09-02T08:48:08Z</cp:lastPrinted>
  <dcterms:created xsi:type="dcterms:W3CDTF">2020-07-03T13:11:06Z</dcterms:created>
  <dcterms:modified xsi:type="dcterms:W3CDTF">2022-09-19T13:03:00Z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0x010100AC085CFC53BC46CEA2EADE194AD9D482003500436BD9C7D74CB882DE4B9AB25228</vt:lpwstr>
  </property>
  <property fmtid="{D5CDD505-2E9C-101B-9397-08002B2CF9AE}" pid="3" name="CCMMeetingCaseLink">
    <vt:lpwstr>, </vt:lpwstr>
  </property>
  <property fmtid="{D5CDD505-2E9C-101B-9397-08002B2CF9AE}" pid="4" name="CCMAgendaItemId">
    <vt:lpwstr/>
  </property>
  <property fmtid="{D5CDD505-2E9C-101B-9397-08002B2CF9AE}" pid="5" name="CCMCognitiveType">
    <vt:lpwstr/>
  </property>
  <property fmtid="{D5CDD505-2E9C-101B-9397-08002B2CF9AE}" pid="6" name="Classification">
    <vt:lpwstr>Offentlig</vt:lpwstr>
  </property>
  <property fmtid="{D5CDD505-2E9C-101B-9397-08002B2CF9AE}" pid="7" name="Comments">
    <vt:lpwstr/>
  </property>
  <property fmtid="{D5CDD505-2E9C-101B-9397-08002B2CF9AE}" pid="8" name="eac3e216d9f54802a54a2afce84e1566">
    <vt:lpwstr/>
  </property>
  <property fmtid="{D5CDD505-2E9C-101B-9397-08002B2CF9AE}" pid="9" name="CCMAgendaDocumentStatus">
    <vt:lpwstr/>
  </property>
  <property fmtid="{D5CDD505-2E9C-101B-9397-08002B2CF9AE}" pid="10" name="TaxCatchAll">
    <vt:lpwstr/>
  </property>
  <property fmtid="{D5CDD505-2E9C-101B-9397-08002B2CF9AE}" pid="11" name="NotesDocumentId">
    <vt:lpwstr/>
  </property>
  <property fmtid="{D5CDD505-2E9C-101B-9397-08002B2CF9AE}" pid="12" name="CCMAgendaStatus">
    <vt:lpwstr/>
  </property>
  <property fmtid="{D5CDD505-2E9C-101B-9397-08002B2CF9AE}" pid="13" name="CCMMultipleTransferTransactionID">
    <vt:lpwstr/>
  </property>
  <property fmtid="{D5CDD505-2E9C-101B-9397-08002B2CF9AE}" pid="14" name="DocumentDate">
    <vt:lpwstr/>
  </property>
  <property fmtid="{D5CDD505-2E9C-101B-9397-08002B2CF9AE}" pid="15" name="CCMMeetingCaseId">
    <vt:lpwstr/>
  </property>
  <property fmtid="{D5CDD505-2E9C-101B-9397-08002B2CF9AE}" pid="16" name="CCMMeetingCaseInstanceId">
    <vt:lpwstr/>
  </property>
  <property fmtid="{D5CDD505-2E9C-101B-9397-08002B2CF9AE}" pid="17" name="CCMIsSharedOnOneDrive">
    <vt:bool>false</vt:bool>
  </property>
  <property fmtid="{D5CDD505-2E9C-101B-9397-08002B2CF9AE}" pid="18" name="xd_Signature">
    <vt:bool>false</vt:bool>
  </property>
  <property fmtid="{D5CDD505-2E9C-101B-9397-08002B2CF9AE}" pid="19" name="CCMOneDriveID">
    <vt:lpwstr/>
  </property>
  <property fmtid="{D5CDD505-2E9C-101B-9397-08002B2CF9AE}" pid="20" name="DocType">
    <vt:lpwstr/>
  </property>
  <property fmtid="{D5CDD505-2E9C-101B-9397-08002B2CF9AE}" pid="21" name="CCMOneDriveOwnerID">
    <vt:lpwstr/>
  </property>
  <property fmtid="{D5CDD505-2E9C-101B-9397-08002B2CF9AE}" pid="22" name="CCMOneDriveItemID">
    <vt:lpwstr/>
  </property>
  <property fmtid="{D5CDD505-2E9C-101B-9397-08002B2CF9AE}" pid="23" name="CCMSystem">
    <vt:lpwstr> </vt:lpwstr>
  </property>
  <property fmtid="{D5CDD505-2E9C-101B-9397-08002B2CF9AE}" pid="24" name="xd_ProgID">
    <vt:lpwstr/>
  </property>
  <property fmtid="{D5CDD505-2E9C-101B-9397-08002B2CF9AE}" pid="25" name="TemplateUrl">
    <vt:lpwstr/>
  </property>
  <property fmtid="{D5CDD505-2E9C-101B-9397-08002B2CF9AE}" pid="26" name="_AdHocReviewCycleID">
    <vt:i4>-2011385731</vt:i4>
  </property>
  <property fmtid="{D5CDD505-2E9C-101B-9397-08002B2CF9AE}" pid="27" name="_NewReviewCycle">
    <vt:lpwstr/>
  </property>
  <property fmtid="{D5CDD505-2E9C-101B-9397-08002B2CF9AE}" pid="28" name="_EmailSubject">
    <vt:lpwstr>til hjemmesiden under GF materialet</vt:lpwstr>
  </property>
  <property fmtid="{D5CDD505-2E9C-101B-9397-08002B2CF9AE}" pid="29" name="_AuthorEmail">
    <vt:lpwstr>smj@bupl.dk</vt:lpwstr>
  </property>
  <property fmtid="{D5CDD505-2E9C-101B-9397-08002B2CF9AE}" pid="30" name="_AuthorEmailDisplayName">
    <vt:lpwstr>Steffen Mark Jensen</vt:lpwstr>
  </property>
</Properties>
</file>